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90" r:id="rId2"/>
    <p:sldId id="386" r:id="rId3"/>
    <p:sldId id="393" r:id="rId4"/>
    <p:sldId id="394" r:id="rId5"/>
    <p:sldId id="400" r:id="rId6"/>
    <p:sldId id="401" r:id="rId7"/>
    <p:sldId id="395" r:id="rId8"/>
    <p:sldId id="396" r:id="rId9"/>
    <p:sldId id="399" r:id="rId10"/>
    <p:sldId id="397" r:id="rId11"/>
    <p:sldId id="398" r:id="rId12"/>
    <p:sldId id="385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FD"/>
    <a:srgbClr val="FF9F9F"/>
    <a:srgbClr val="37D8E9"/>
    <a:srgbClr val="FFD5FC"/>
    <a:srgbClr val="D5FFFF"/>
    <a:srgbClr val="C7E6A4"/>
    <a:srgbClr val="FFD04B"/>
    <a:srgbClr val="47CFFF"/>
    <a:srgbClr val="EA728C"/>
    <a:srgbClr val="DA9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5" autoAdjust="0"/>
    <p:restoredTop sz="78273" autoAdjust="0"/>
  </p:normalViewPr>
  <p:slideViewPr>
    <p:cSldViewPr>
      <p:cViewPr varScale="1">
        <p:scale>
          <a:sx n="115" d="100"/>
          <a:sy n="115" d="100"/>
        </p:scale>
        <p:origin x="15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0" d="100"/>
          <a:sy n="60" d="100"/>
        </p:scale>
        <p:origin x="-2904" y="-366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7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03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7" y="884203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3267716-7A79-4A23-969A-B63E2D9FAC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7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7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203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7" y="884203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3A0CE94-53C1-4984-ADC6-3F8DC4D6A9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76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49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23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4D4B3-250D-4184-A662-5CD1212E58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311" y="4421833"/>
            <a:ext cx="5618480" cy="442945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13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77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8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16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35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78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0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E94-53C1-4984-ADC6-3F8DC4D6A9A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4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3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6B2ECC-F61E-4AB5-A29A-DDA0289B701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373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DAF7F-A1A4-47E1-AC13-97CE1AC987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5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5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845DB-C549-4AD9-8AC5-42A9B4418B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5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7DCF06-A3AD-4417-AD0E-C6981C044C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1FA6DC-64CB-4C5A-908B-1C165AA860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5DBD8-4DC4-4674-BB82-797ED7948D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A4BD-2184-441F-9346-FB36916015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B811-BC2E-4D73-841D-01D89C04DD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42031-3026-4950-9ED1-13DE93EA2A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F51F5-109A-48FA-BEAC-7BA29CAAA7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78B34-3749-46CB-A51A-C5D48555E1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DA381-8CF7-4EFE-B725-B97B612891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2CBFE-3838-4632-A30F-BB7D0763C4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hidden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4F6251B9-0C31-4B4B-8715-A1292983833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0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xyPj_r_HOAhWGlB4KHdrMDz4QjRwIBw&amp;url=http://www.salisburysd.us/2015-16-preliminary-budget/&amp;bvm=bv.131783435,d.dmo&amp;psig=AFQjCNFMPxz2aurjxtPDKhmG8KnBOYQLfQ&amp;ust=14729294530546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M8aKKwfHOAhWEPB4KHQbAC-0QjRwIBw&amp;url=http://wurd.dvrlists.com/question/&amp;psig=AFQjCNGwOfzrqdXc8SUlbIVJ1nobGtGXXA&amp;ust=147293404977194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mberly.Miller@UConn.edu" TargetMode="Externa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budge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92910"/>
            <a:ext cx="3657600" cy="158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838200" y="298003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Welcome to 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Trustee Budget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Training</a:t>
            </a:r>
          </a:p>
          <a:p>
            <a:pPr algn="ctr"/>
            <a:endParaRPr lang="en-US" sz="1200" dirty="0" smtClean="0">
              <a:solidFill>
                <a:schemeClr val="tx2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Sylvie Godbout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Kimberly </a:t>
            </a:r>
            <a:r>
              <a:rPr lang="en-US" sz="4000" dirty="0">
                <a:solidFill>
                  <a:schemeClr val="tx2"/>
                </a:solidFill>
              </a:rPr>
              <a:t>Meanix Miller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Wednesday, August 21, 2019</a:t>
            </a:r>
          </a:p>
        </p:txBody>
      </p:sp>
      <p:pic>
        <p:nvPicPr>
          <p:cNvPr id="9" name="Picture 2" descr="http://studentactivities.uconn.edu/wp-content/uploads/sites/713/2014/08/st-act-logo-web-770x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" y="4572000"/>
            <a:ext cx="3398628" cy="144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62400" y="4514542"/>
            <a:ext cx="510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Trustee Student Organization Financial Programs, Services and Initiatives</a:t>
            </a:r>
            <a:endParaRPr kumimoji="0" lang="en-US" altLang="en-US" sz="2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865185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Budget Starting Point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5525"/>
          </a:xfrm>
        </p:spPr>
        <p:txBody>
          <a:bodyPr/>
          <a:lstStyle/>
          <a:p>
            <a:r>
              <a:rPr lang="en-US" dirty="0"/>
              <a:t>DSA </a:t>
            </a:r>
            <a:r>
              <a:rPr lang="en-US" dirty="0" smtClean="0"/>
              <a:t>Trustee Student Organization Financial  Programs, Services and Initiatives provides:</a:t>
            </a:r>
          </a:p>
          <a:p>
            <a:endParaRPr lang="en-US" sz="1200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nrollment </a:t>
            </a:r>
            <a:r>
              <a:rPr lang="en-US" dirty="0"/>
              <a:t>Numbers to determine Student </a:t>
            </a:r>
            <a:r>
              <a:rPr lang="en-US" dirty="0" smtClean="0"/>
              <a:t>Fees*</a:t>
            </a:r>
            <a:endParaRPr lang="en-US" dirty="0"/>
          </a:p>
          <a:p>
            <a:pPr lvl="1"/>
            <a:r>
              <a:rPr lang="en-US" dirty="0" smtClean="0"/>
              <a:t>Permanent </a:t>
            </a:r>
            <a:r>
              <a:rPr lang="en-US" dirty="0"/>
              <a:t>Employee </a:t>
            </a:r>
            <a:r>
              <a:rPr lang="en-US" dirty="0" smtClean="0"/>
              <a:t>Costs, if applicable</a:t>
            </a:r>
            <a:r>
              <a:rPr lang="en-US" dirty="0"/>
              <a:t> 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reyed </a:t>
            </a:r>
            <a:r>
              <a:rPr lang="en-US" dirty="0"/>
              <a:t>Actuals from previous fiscal year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reyed </a:t>
            </a:r>
            <a:r>
              <a:rPr lang="en-US" dirty="0"/>
              <a:t>column presented previous spring by Org as “</a:t>
            </a:r>
            <a:r>
              <a:rPr lang="en-US" dirty="0" smtClean="0"/>
              <a:t>FY20 </a:t>
            </a:r>
            <a:r>
              <a:rPr lang="en-US" dirty="0"/>
              <a:t>Updated” becomes “</a:t>
            </a:r>
            <a:r>
              <a:rPr lang="en-US" dirty="0" smtClean="0"/>
              <a:t>FY20 </a:t>
            </a:r>
            <a:r>
              <a:rPr lang="en-US" dirty="0"/>
              <a:t>Original”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reyed </a:t>
            </a:r>
            <a:r>
              <a:rPr lang="en-US" dirty="0"/>
              <a:t> column presented previous spring by Org as “</a:t>
            </a:r>
            <a:r>
              <a:rPr lang="en-US" dirty="0" smtClean="0"/>
              <a:t>FY21 </a:t>
            </a:r>
            <a:r>
              <a:rPr lang="en-US" dirty="0"/>
              <a:t>Projected” becomes “</a:t>
            </a:r>
            <a:r>
              <a:rPr lang="en-US" dirty="0" smtClean="0"/>
              <a:t>FY21 </a:t>
            </a:r>
            <a:r>
              <a:rPr lang="en-US" dirty="0"/>
              <a:t>Original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Starting Balance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0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865185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Organization Budget Work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3365"/>
            <a:ext cx="8229600" cy="5029200"/>
          </a:xfrm>
        </p:spPr>
        <p:txBody>
          <a:bodyPr/>
          <a:lstStyle/>
          <a:p>
            <a:pPr lvl="0"/>
            <a:r>
              <a:rPr lang="en-US" sz="2000" dirty="0" smtClean="0"/>
              <a:t>Already </a:t>
            </a:r>
            <a:r>
              <a:rPr lang="en-US" sz="2000" dirty="0"/>
              <a:t>completed an Operating Budget for </a:t>
            </a:r>
            <a:r>
              <a:rPr lang="en-US" sz="2000" dirty="0" smtClean="0"/>
              <a:t>FY19 </a:t>
            </a:r>
            <a:r>
              <a:rPr lang="en-US" sz="2000" dirty="0"/>
              <a:t>which becomes “</a:t>
            </a:r>
            <a:r>
              <a:rPr lang="en-US" sz="2000" dirty="0" smtClean="0"/>
              <a:t>FY20 </a:t>
            </a:r>
            <a:r>
              <a:rPr lang="en-US" sz="2000" dirty="0"/>
              <a:t>Updated”</a:t>
            </a:r>
          </a:p>
          <a:p>
            <a:pPr lvl="0"/>
            <a:r>
              <a:rPr lang="en-US" sz="2000" dirty="0"/>
              <a:t>Must determine projections for:</a:t>
            </a:r>
          </a:p>
          <a:p>
            <a:pPr lvl="1"/>
            <a:r>
              <a:rPr lang="en-US" sz="1800" dirty="0"/>
              <a:t>FY </a:t>
            </a:r>
            <a:r>
              <a:rPr lang="en-US" sz="1800" dirty="0" smtClean="0"/>
              <a:t>21 </a:t>
            </a:r>
            <a:r>
              <a:rPr lang="en-US" sz="1800" dirty="0"/>
              <a:t>“Updated”</a:t>
            </a:r>
          </a:p>
          <a:p>
            <a:pPr lvl="1"/>
            <a:r>
              <a:rPr lang="en-US" sz="1800" dirty="0" smtClean="0"/>
              <a:t>FY 22 </a:t>
            </a:r>
            <a:r>
              <a:rPr lang="en-US" sz="1800" dirty="0"/>
              <a:t>“Projected”</a:t>
            </a:r>
          </a:p>
          <a:p>
            <a:r>
              <a:rPr lang="en-US" sz="2000" dirty="0"/>
              <a:t>Where to start</a:t>
            </a:r>
            <a:r>
              <a:rPr lang="en-US" sz="2000" dirty="0" smtClean="0"/>
              <a:t>?</a:t>
            </a:r>
          </a:p>
          <a:p>
            <a:pPr lvl="1"/>
            <a:r>
              <a:rPr lang="en-US" sz="1800" dirty="0" smtClean="0"/>
              <a:t>Past</a:t>
            </a:r>
            <a:endParaRPr lang="en-US" sz="1800" dirty="0"/>
          </a:p>
          <a:p>
            <a:pPr lvl="2"/>
            <a:r>
              <a:rPr lang="en-US" sz="1600" dirty="0"/>
              <a:t>Actuals much different than previous projection in any category</a:t>
            </a:r>
          </a:p>
          <a:p>
            <a:pPr lvl="2"/>
            <a:r>
              <a:rPr lang="en-US" sz="1600" dirty="0"/>
              <a:t>Input from past officers on changes</a:t>
            </a:r>
          </a:p>
          <a:p>
            <a:pPr lvl="1"/>
            <a:r>
              <a:rPr lang="en-US" sz="1800" dirty="0"/>
              <a:t>Future</a:t>
            </a:r>
          </a:p>
          <a:p>
            <a:pPr lvl="2"/>
            <a:r>
              <a:rPr lang="en-US" sz="1600" dirty="0"/>
              <a:t>Changes you are aware of over which you have no control (enrollment, </a:t>
            </a:r>
            <a:r>
              <a:rPr lang="en-US" sz="1600" dirty="0" smtClean="0"/>
              <a:t>vendor costs, minimum </a:t>
            </a:r>
            <a:r>
              <a:rPr lang="en-US" sz="1600" dirty="0"/>
              <a:t>wage)</a:t>
            </a:r>
          </a:p>
          <a:p>
            <a:pPr lvl="2"/>
            <a:r>
              <a:rPr lang="en-US" sz="1600" dirty="0"/>
              <a:t>Change in Direction of </a:t>
            </a:r>
            <a:r>
              <a:rPr lang="en-US" sz="1600" dirty="0" smtClean="0"/>
              <a:t>Organization</a:t>
            </a:r>
          </a:p>
          <a:p>
            <a:r>
              <a:rPr lang="en-US" sz="2000" dirty="0" smtClean="0"/>
              <a:t>Anticipate Questions &amp; Address</a:t>
            </a:r>
          </a:p>
          <a:p>
            <a:r>
              <a:rPr lang="en-US" sz="2000" dirty="0" smtClean="0"/>
              <a:t>Timeline</a:t>
            </a:r>
            <a:endParaRPr lang="en-US" sz="20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6083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Image result for question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4116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5"/>
            <a:ext cx="3505200" cy="865187"/>
          </a:xfrm>
        </p:spPr>
        <p:txBody>
          <a:bodyPr/>
          <a:lstStyle/>
          <a:p>
            <a:r>
              <a:rPr lang="en-US" sz="4000" b="1" dirty="0" smtClean="0">
                <a:latin typeface="Georgia" pitchFamily="18" charset="0"/>
              </a:rPr>
              <a:t>Questions</a:t>
            </a:r>
            <a:endParaRPr lang="en-US" sz="4000" b="1" dirty="0">
              <a:latin typeface="Georgia" pitchFamily="18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12316"/>
            <a:ext cx="8305800" cy="5334000"/>
          </a:xfrm>
        </p:spPr>
        <p:txBody>
          <a:bodyPr/>
          <a:lstStyle/>
          <a:p>
            <a:pPr lvl="1">
              <a:buClr>
                <a:srgbClr val="CC9900"/>
              </a:buClr>
            </a:pPr>
            <a:endParaRPr lang="en-US" sz="2400" b="1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Georgia" pitchFamily="18" charset="0"/>
              </a:rPr>
              <a:t>Sylvie Godbout </a:t>
            </a:r>
            <a:r>
              <a:rPr lang="en-US" sz="2400" dirty="0" smtClean="0">
                <a:latin typeface="Georgia" pitchFamily="18" charset="0"/>
                <a:hlinkClick r:id="rId5"/>
              </a:rPr>
              <a:t>Sylvie.Godbout@UConn.edu</a:t>
            </a:r>
            <a:endParaRPr lang="en-US" sz="2400" dirty="0">
              <a:latin typeface="Georgia" pitchFamily="18" charset="0"/>
              <a:hlinkClick r:id="rId5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Georgia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Georgia" pitchFamily="18" charset="0"/>
              </a:rPr>
              <a:t>Kimberly Meanix Miller </a:t>
            </a:r>
            <a:r>
              <a:rPr lang="en-US" sz="2400" dirty="0" smtClean="0">
                <a:latin typeface="Georgia" pitchFamily="18" charset="0"/>
                <a:hlinkClick r:id="rId5"/>
              </a:rPr>
              <a:t>Kimberly.Miller@UConn.edu</a:t>
            </a:r>
            <a:endParaRPr lang="en-US" sz="2400" dirty="0" smtClean="0">
              <a:latin typeface="Georgia" pitchFamily="18" charset="0"/>
            </a:endParaRPr>
          </a:p>
          <a:p>
            <a:pPr marL="344487" lvl="1" indent="0">
              <a:lnSpc>
                <a:spcPct val="80000"/>
              </a:lnSpc>
              <a:buNone/>
            </a:pPr>
            <a:endParaRPr lang="en-US" sz="2400" dirty="0" smtClean="0">
              <a:latin typeface="Georgia" pitchFamily="18" charset="0"/>
            </a:endParaRPr>
          </a:p>
          <a:p>
            <a:pPr marL="344487" lvl="1" indent="0">
              <a:lnSpc>
                <a:spcPct val="80000"/>
              </a:lnSpc>
              <a:buNone/>
            </a:pPr>
            <a:r>
              <a:rPr lang="en-US" sz="2400" dirty="0" smtClean="0">
                <a:latin typeface="Georgia" pitchFamily="18" charset="0"/>
              </a:rPr>
              <a:t>Office 860-486-6461</a:t>
            </a:r>
          </a:p>
          <a:p>
            <a:pPr marL="344487" lvl="1" indent="0">
              <a:lnSpc>
                <a:spcPct val="80000"/>
              </a:lnSpc>
              <a:buNone/>
            </a:pPr>
            <a:endParaRPr lang="en-US" sz="20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344487" lvl="1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Georgia" pitchFamily="18" charset="0"/>
              </a:rPr>
              <a:t>Trusteeorgsupport.uconn.edu</a:t>
            </a:r>
          </a:p>
          <a:p>
            <a:pPr marL="344487" lvl="1" indent="0">
              <a:lnSpc>
                <a:spcPct val="80000"/>
              </a:lnSpc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Georgia" pitchFamily="18" charset="0"/>
              </a:rPr>
              <a:t>{under construction}</a:t>
            </a:r>
            <a:endParaRPr lang="en-US" sz="2400" i="1" dirty="0">
              <a:solidFill>
                <a:srgbClr val="000000"/>
              </a:solidFill>
              <a:latin typeface="Georgia" pitchFamily="18" charset="0"/>
            </a:endParaRPr>
          </a:p>
          <a:p>
            <a:pPr marL="344487" lvl="1" indent="0">
              <a:lnSpc>
                <a:spcPct val="80000"/>
              </a:lnSpc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344487" lvl="1" indent="0" algn="ctr">
              <a:lnSpc>
                <a:spcPct val="80000"/>
              </a:lnSpc>
              <a:buNone/>
            </a:pPr>
            <a:r>
              <a:rPr lang="en-US" sz="3200" b="1" dirty="0" smtClean="0">
                <a:latin typeface="Georgia" pitchFamily="18" charset="0"/>
              </a:rPr>
              <a:t>Thank you!</a:t>
            </a:r>
            <a:endParaRPr lang="en-US" sz="3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0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941385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Agenda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211" y="1447800"/>
            <a:ext cx="8229600" cy="4530725"/>
          </a:xfrm>
        </p:spPr>
        <p:txBody>
          <a:bodyPr/>
          <a:lstStyle/>
          <a:p>
            <a:r>
              <a:rPr lang="en-US" dirty="0" smtClean="0"/>
              <a:t>Stakeholders</a:t>
            </a:r>
            <a:r>
              <a:rPr lang="en-US" dirty="0"/>
              <a:t> </a:t>
            </a:r>
          </a:p>
          <a:p>
            <a:r>
              <a:rPr lang="en-US" dirty="0" smtClean="0"/>
              <a:t>Purpose</a:t>
            </a:r>
            <a:endParaRPr lang="en-US" dirty="0"/>
          </a:p>
          <a:p>
            <a:r>
              <a:rPr lang="en-US" dirty="0" smtClean="0"/>
              <a:t>Methodology</a:t>
            </a:r>
            <a:endParaRPr lang="en-US" dirty="0"/>
          </a:p>
          <a:p>
            <a:r>
              <a:rPr lang="en-US" dirty="0" smtClean="0"/>
              <a:t>Process</a:t>
            </a:r>
            <a:endParaRPr lang="en-US" dirty="0"/>
          </a:p>
          <a:p>
            <a:r>
              <a:rPr lang="en-US" dirty="0" smtClean="0"/>
              <a:t>Chart of Accounts</a:t>
            </a:r>
            <a:endParaRPr lang="en-US" dirty="0"/>
          </a:p>
          <a:p>
            <a:r>
              <a:rPr lang="en-US" dirty="0" smtClean="0"/>
              <a:t>Timeline</a:t>
            </a:r>
            <a:endParaRPr lang="en-US" dirty="0"/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  <p:pic>
        <p:nvPicPr>
          <p:cNvPr id="2053" name="Picture 5" descr="Image result for agenda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2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 bwMode="auto">
          <a:xfrm rot="20299478">
            <a:off x="4475183" y="2490219"/>
            <a:ext cx="1453713" cy="181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3505200" cy="672479"/>
          </a:xfrm>
        </p:spPr>
        <p:txBody>
          <a:bodyPr/>
          <a:lstStyle/>
          <a:p>
            <a:r>
              <a:rPr lang="en-US" sz="3600" b="1" dirty="0" smtClean="0">
                <a:latin typeface="Georgia" panose="02040502050405020303" pitchFamily="18" charset="0"/>
              </a:rPr>
              <a:t>Stakeholders</a:t>
            </a:r>
            <a:endParaRPr lang="en-US" sz="36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                       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 bwMode="auto">
          <a:xfrm rot="2187470">
            <a:off x="2066312" y="1433698"/>
            <a:ext cx="1954136" cy="1737002"/>
          </a:xfrm>
          <a:prstGeom prst="down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Who assembles &amp; empowers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19029778">
            <a:off x="1911978" y="4034695"/>
            <a:ext cx="2133600" cy="1866120"/>
          </a:xfrm>
          <a:prstGeom prst="down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Requests </a:t>
            </a:r>
            <a:r>
              <a:rPr lang="en-US" sz="1200" b="1" dirty="0"/>
              <a:t>information, sets deadlines and holds hearings</a:t>
            </a:r>
          </a:p>
          <a:p>
            <a:r>
              <a:rPr lang="en-US" sz="1400" dirty="0"/>
              <a:t> 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67452" y="315082"/>
            <a:ext cx="2209800" cy="1752600"/>
          </a:xfrm>
          <a:prstGeom prst="ellipse">
            <a:avLst/>
          </a:prstGeom>
          <a:solidFill>
            <a:srgbClr val="C7E6A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University {Provost</a:t>
            </a:r>
            <a:r>
              <a:rPr lang="en-US" sz="1200" b="1" dirty="0"/>
              <a:t>, Executive Vice President for Administration &amp; Chief Financial </a:t>
            </a:r>
            <a:r>
              <a:rPr lang="en-US" sz="1200" b="1" dirty="0" smtClean="0"/>
              <a:t>Officer}</a:t>
            </a:r>
            <a:r>
              <a:rPr lang="en-US" sz="1200" b="1" dirty="0"/>
              <a:t>    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2608262"/>
            <a:ext cx="2209800" cy="1752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Student </a:t>
            </a:r>
            <a:r>
              <a:rPr lang="en-US" sz="1200" b="1" dirty="0"/>
              <a:t>Fee Advisory </a:t>
            </a:r>
            <a:r>
              <a:rPr lang="en-US" sz="1200" b="1" dirty="0" smtClean="0"/>
              <a:t>Committee </a:t>
            </a:r>
          </a:p>
          <a:p>
            <a:pPr algn="ctr"/>
            <a:r>
              <a:rPr lang="en-US" sz="1200" b="1" dirty="0" smtClean="0"/>
              <a:t>{Staff </a:t>
            </a:r>
            <a:r>
              <a:rPr lang="en-US" sz="1200" b="1" dirty="0"/>
              <a:t>and students chaired by David Clokey} 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657600" y="4808070"/>
            <a:ext cx="2283209" cy="1912286"/>
          </a:xfrm>
          <a:prstGeom prst="ellipse">
            <a:avLst/>
          </a:prstGeom>
          <a:solidFill>
            <a:srgbClr val="D5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u="sng" dirty="0" smtClean="0"/>
              <a:t>Organization</a:t>
            </a:r>
            <a:r>
              <a:rPr lang="en-US" sz="1200" b="1" dirty="0" smtClean="0"/>
              <a:t>:</a:t>
            </a:r>
          </a:p>
          <a:p>
            <a:pPr algn="ctr"/>
            <a:r>
              <a:rPr lang="en-US" sz="1200" b="1" dirty="0" smtClean="0"/>
              <a:t>Engages their constituents &amp; members for input &amp; formally approves multi-year budget plan</a:t>
            </a:r>
            <a:r>
              <a:rPr lang="en-US" sz="1200" b="1" dirty="0"/>
              <a:t>    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3573142">
            <a:off x="5850512" y="4095872"/>
            <a:ext cx="2133600" cy="1896363"/>
          </a:xfrm>
          <a:prstGeom prst="down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 </a:t>
            </a:r>
          </a:p>
        </p:txBody>
      </p:sp>
      <p:sp>
        <p:nvSpPr>
          <p:cNvPr id="12" name="TextBox 11"/>
          <p:cNvSpPr txBox="1"/>
          <p:nvPr/>
        </p:nvSpPr>
        <p:spPr>
          <a:xfrm rot="2774948">
            <a:off x="6111214" y="4409062"/>
            <a:ext cx="11929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n-lt"/>
              </a:rPr>
              <a:t>Submits documents &amp; presents during hearing</a:t>
            </a:r>
          </a:p>
          <a:p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6823125" y="2608262"/>
            <a:ext cx="2209800" cy="1752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Student </a:t>
            </a:r>
            <a:r>
              <a:rPr lang="en-US" sz="1200" b="1" dirty="0"/>
              <a:t>Fee Advisory Committee = </a:t>
            </a:r>
            <a:r>
              <a:rPr lang="en-US" sz="1200" b="1" dirty="0" smtClean="0"/>
              <a:t>{Staff </a:t>
            </a:r>
            <a:r>
              <a:rPr lang="en-US" sz="1200" b="1" dirty="0"/>
              <a:t>and students chaired by David Clokey} 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Down Arrow 14"/>
          <p:cNvSpPr/>
          <p:nvPr/>
        </p:nvSpPr>
        <p:spPr bwMode="auto">
          <a:xfrm rot="8129113">
            <a:off x="5671072" y="1299776"/>
            <a:ext cx="1743665" cy="1763659"/>
          </a:xfrm>
          <a:prstGeom prst="down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 </a:t>
            </a:r>
          </a:p>
        </p:txBody>
      </p:sp>
      <p:sp>
        <p:nvSpPr>
          <p:cNvPr id="14" name="Rectangle 13"/>
          <p:cNvSpPr/>
          <p:nvPr/>
        </p:nvSpPr>
        <p:spPr>
          <a:xfrm rot="18765639">
            <a:off x="5850324" y="1701115"/>
            <a:ext cx="1429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200" b="1" dirty="0" smtClean="0">
                <a:latin typeface="+mn-lt"/>
              </a:rPr>
              <a:t>Makes </a:t>
            </a:r>
            <a:r>
              <a:rPr lang="en-US" sz="1200" b="1" dirty="0">
                <a:latin typeface="+mn-lt"/>
              </a:rPr>
              <a:t>recommendation on fees for Board of Trustees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767452" y="3027577"/>
            <a:ext cx="2155070" cy="1096930"/>
          </a:xfrm>
          <a:prstGeom prst="ellipse">
            <a:avLst/>
          </a:prstGeom>
          <a:solidFill>
            <a:srgbClr val="37D8E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Financial Advisor</a:t>
            </a:r>
          </a:p>
          <a:p>
            <a:pPr algn="ctr"/>
            <a:r>
              <a:rPr lang="en-US" sz="1200" b="1" dirty="0" smtClean="0"/>
              <a:t>{Our Office}</a:t>
            </a:r>
          </a:p>
        </p:txBody>
      </p:sp>
      <p:sp>
        <p:nvSpPr>
          <p:cNvPr id="17" name="Down Arrow 16"/>
          <p:cNvSpPr/>
          <p:nvPr/>
        </p:nvSpPr>
        <p:spPr bwMode="auto">
          <a:xfrm>
            <a:off x="3994922" y="4259305"/>
            <a:ext cx="1713527" cy="548765"/>
          </a:xfrm>
          <a:prstGeom prst="downArrow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/>
              <a:t>Support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61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941385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Purpose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dirty="0" smtClean="0"/>
              <a:t>Meet Request of Stakeholders</a:t>
            </a:r>
          </a:p>
          <a:p>
            <a:r>
              <a:rPr lang="en-US" dirty="0" smtClean="0"/>
              <a:t>Demonstrate Financial Stewardship</a:t>
            </a:r>
          </a:p>
          <a:p>
            <a:r>
              <a:rPr lang="en-US" dirty="0" smtClean="0"/>
              <a:t>Demonstrate Transparency</a:t>
            </a:r>
          </a:p>
          <a:p>
            <a:r>
              <a:rPr lang="en-US" dirty="0" smtClean="0"/>
              <a:t>Plan for the Future </a:t>
            </a:r>
            <a:r>
              <a:rPr lang="en-US" dirty="0" smtClean="0">
                <a:sym typeface="Wingdings" panose="05000000000000000000" pitchFamily="2" charset="2"/>
              </a:rPr>
              <a:t> Road Map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Timely Awareness to Allow for Adjustment</a:t>
            </a:r>
            <a:endParaRPr lang="en-US" dirty="0"/>
          </a:p>
        </p:txBody>
      </p:sp>
      <p:pic>
        <p:nvPicPr>
          <p:cNvPr id="5122" name="Picture 2" descr="Image result for road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394075" cy="221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92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26127"/>
          </a:xfrm>
        </p:spPr>
        <p:txBody>
          <a:bodyPr/>
          <a:lstStyle/>
          <a:p>
            <a:r>
              <a:rPr lang="en-US" dirty="0" smtClean="0"/>
              <a:t>Fall Timeline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70064" y="1104900"/>
            <a:ext cx="1492135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charset="0"/>
              </a:rPr>
              <a:t>September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95003" y="2819400"/>
            <a:ext cx="1467195" cy="1143000"/>
          </a:xfrm>
          <a:prstGeom prst="rect">
            <a:avLst/>
          </a:prstGeom>
          <a:solidFill>
            <a:srgbClr val="FAB58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October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48200"/>
            <a:ext cx="1447798" cy="1143000"/>
          </a:xfrm>
          <a:prstGeom prst="rect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November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4200" y="952500"/>
            <a:ext cx="5325687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By 30</a:t>
            </a:r>
            <a:r>
              <a:rPr kumimoji="0" lang="en-US" sz="1400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Current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FY Operating Budget voted on and submitted to TSOS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*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Budget Forums completed where input is sought; ideally constituents first and then members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2635726"/>
            <a:ext cx="5325687" cy="1624647"/>
          </a:xfrm>
          <a:prstGeom prst="rect">
            <a:avLst/>
          </a:prstGeom>
          <a:solidFill>
            <a:srgbClr val="FAB58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u="sng" dirty="0"/>
              <a:t>By </a:t>
            </a:r>
            <a:r>
              <a:rPr lang="en-US" sz="1400" b="1" u="sng" dirty="0" smtClean="0"/>
              <a:t>15</a:t>
            </a:r>
            <a:r>
              <a:rPr lang="en-US" sz="1400" b="1" u="sng" baseline="30000" dirty="0" smtClean="0"/>
              <a:t>th</a:t>
            </a:r>
            <a:r>
              <a:rPr lang="en-US" sz="1400" b="1" dirty="0"/>
              <a:t>: Based on input, factors influencing budget and vision, President &amp; Treasurer construct budget </a:t>
            </a:r>
            <a:r>
              <a:rPr lang="en-US" sz="1400" b="1" dirty="0" smtClean="0"/>
              <a:t>and submit entire packet to TSOS for </a:t>
            </a:r>
            <a:r>
              <a:rPr lang="en-US" sz="1400" b="1" dirty="0"/>
              <a:t>review and </a:t>
            </a:r>
            <a:r>
              <a:rPr lang="en-US" sz="1400" b="1" dirty="0" smtClean="0"/>
              <a:t>comment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u="sng" dirty="0"/>
              <a:t>By </a:t>
            </a:r>
            <a:r>
              <a:rPr lang="en-US" sz="1400" b="1" u="sng" dirty="0" smtClean="0"/>
              <a:t>31st</a:t>
            </a:r>
            <a:r>
              <a:rPr lang="en-US" sz="1400" b="1" dirty="0" smtClean="0"/>
              <a:t>: TSOS will return comment to Organizations in order the budget documents were submitted</a:t>
            </a:r>
            <a:endParaRPr lang="en-US" sz="14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4495800"/>
            <a:ext cx="5325687" cy="1524000"/>
          </a:xfrm>
          <a:prstGeom prst="rect">
            <a:avLst/>
          </a:prstGeom>
          <a:solidFill>
            <a:srgbClr val="FF9F9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u="sng" dirty="0"/>
              <a:t>By </a:t>
            </a:r>
            <a:r>
              <a:rPr lang="en-US" sz="1400" b="1" u="sng" dirty="0" smtClean="0"/>
              <a:t>15</a:t>
            </a:r>
            <a:r>
              <a:rPr lang="en-US" sz="1400" b="1" u="sng" baseline="30000" dirty="0" smtClean="0"/>
              <a:t>th</a:t>
            </a:r>
            <a:r>
              <a:rPr lang="en-US" sz="1400" b="1" dirty="0"/>
              <a:t>:  </a:t>
            </a:r>
            <a:r>
              <a:rPr lang="en-US" sz="1400" b="1" dirty="0" smtClean="0"/>
              <a:t>Considering TSOS input, President &amp; Treasurer present budget packet to Organization for approval by formal vote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u="sng" dirty="0"/>
              <a:t>By </a:t>
            </a:r>
            <a:r>
              <a:rPr lang="en-US" sz="1400" b="1" u="sng" dirty="0" smtClean="0"/>
              <a:t>22nd</a:t>
            </a:r>
            <a:r>
              <a:rPr lang="en-US" sz="1400" b="1" u="sng" baseline="30000" dirty="0" smtClean="0"/>
              <a:t>th</a:t>
            </a:r>
            <a:r>
              <a:rPr lang="en-US" sz="1400" b="1" dirty="0"/>
              <a:t>: </a:t>
            </a:r>
            <a:r>
              <a:rPr lang="en-US" sz="1400" b="1" dirty="0" smtClean="0"/>
              <a:t>Formally approved budget packet submitted to SFAC.  If seeking fee increase, next steps will be communicated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6308211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* FY21 – will change to end of Spring Semester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39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26127"/>
          </a:xfrm>
        </p:spPr>
        <p:txBody>
          <a:bodyPr/>
          <a:lstStyle/>
          <a:p>
            <a:r>
              <a:rPr lang="en-US" dirty="0" smtClean="0"/>
              <a:t>Winter Timeline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70064" y="1104900"/>
            <a:ext cx="1492135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charset="0"/>
              </a:rPr>
              <a:t>December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95003" y="2819400"/>
            <a:ext cx="1467195" cy="11430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January</a:t>
            </a:r>
          </a:p>
          <a:p>
            <a:pPr algn="ctr"/>
            <a:r>
              <a:rPr lang="en-US" b="1" dirty="0" smtClean="0"/>
              <a:t>MLK Day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48200"/>
            <a:ext cx="1447798" cy="1143000"/>
          </a:xfrm>
          <a:prstGeom prst="rect">
            <a:avLst/>
          </a:prstGeom>
          <a:solidFill>
            <a:srgbClr val="EBCB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February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4200" y="952500"/>
            <a:ext cx="5325687" cy="144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 budget</a:t>
            </a:r>
            <a:r>
              <a:rPr kumimoji="0" lang="en-US" sz="2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activity unles</a:t>
            </a:r>
            <a:r>
              <a:rPr lang="en-US" sz="2400" b="1" dirty="0" smtClean="0"/>
              <a:t>s seeking fee increase</a:t>
            </a:r>
            <a:endParaRPr kumimoji="0" lang="en-US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2635726"/>
            <a:ext cx="5325687" cy="162464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 b="1" u="sng" dirty="0" smtClean="0"/>
          </a:p>
          <a:p>
            <a:r>
              <a:rPr lang="en-US" sz="2400" b="1" dirty="0" smtClean="0"/>
              <a:t>Invited to come together to practice SFAC presentations and provide feedback to peers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4495800"/>
            <a:ext cx="5325687" cy="1447800"/>
          </a:xfrm>
          <a:prstGeom prst="rect">
            <a:avLst/>
          </a:prstGeom>
          <a:solidFill>
            <a:srgbClr val="EBCB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/>
              <a:t>Early Feb</a:t>
            </a:r>
            <a:r>
              <a:rPr lang="en-US" sz="1400" b="1" dirty="0" smtClean="0"/>
              <a:t>:  Open Forum held by SFAC for general student body input and/or questions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u="sng" dirty="0" smtClean="0"/>
              <a:t>Mid Feb</a:t>
            </a:r>
            <a:r>
              <a:rPr lang="en-US" sz="1400" b="1" dirty="0" smtClean="0"/>
              <a:t>: Hearings held by SFAC for Trustee Organizations; President and Treasurer make a formal presentation and answer any questions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411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Methodology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pic>
        <p:nvPicPr>
          <p:cNvPr id="6146" name="Picture 2" descr="http://4.bp.blogspot.com/-Ss84Nyfv6l8/UTLP-wuBH4I/AAAAAAAAApc/fG_yZCoS5fY/s1600/software-testing-approach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4106694" cy="460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143000"/>
            <a:ext cx="419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Determine and justify any required fund  balance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Identify any starting fund balance</a:t>
            </a:r>
          </a:p>
          <a:p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Anticipate student fee revenue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Maximize expenditures to benefit students that pay the fee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Allow flexibility to adjust expenditures up or down as actual revenues solidify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258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Process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dirty="0" smtClean="0"/>
              <a:t>Student Activity and Service Fee Advisory Committee Fact Sheet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Storrs Student Activity Fund Budget Narrative Questions</a:t>
            </a:r>
          </a:p>
          <a:p>
            <a:r>
              <a:rPr lang="en-US" dirty="0" smtClean="0"/>
              <a:t>Numbers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352800"/>
            <a:ext cx="33623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2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941385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Chart of Accounts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Know the Accounts</a:t>
            </a:r>
          </a:p>
          <a:p>
            <a:r>
              <a:rPr lang="en-US" dirty="0" smtClean="0"/>
              <a:t>Be Consistent </a:t>
            </a:r>
          </a:p>
          <a:p>
            <a:r>
              <a:rPr lang="en-US" dirty="0" smtClean="0"/>
              <a:t>Know how your Org Utilizes the COA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Income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Expenses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Tips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Surplus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Misc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Gifts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Refreshments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Student Wages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5" name="Picture 3" descr="Image result for budg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4496396" cy="240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87798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Arial" charset="0"/>
          </a:defRPr>
        </a:defPPr>
      </a:lstStyle>
    </a:spDef>
    <a:lnDef>
      <a:spPr bwMode="auto">
        <a:ln>
          <a:headEnd type="none" w="med" len="med"/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74642</TotalTime>
  <Words>552</Words>
  <Application>Microsoft Office PowerPoint</Application>
  <PresentationFormat>On-screen Show (4:3)</PresentationFormat>
  <Paragraphs>158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Garamond</vt:lpstr>
      <vt:lpstr>Georgia</vt:lpstr>
      <vt:lpstr>Wingdings</vt:lpstr>
      <vt:lpstr>Edge</vt:lpstr>
      <vt:lpstr>PowerPoint Presentation</vt:lpstr>
      <vt:lpstr>Agenda</vt:lpstr>
      <vt:lpstr>Stakeholders</vt:lpstr>
      <vt:lpstr>Purpose</vt:lpstr>
      <vt:lpstr>PowerPoint Presentation</vt:lpstr>
      <vt:lpstr>PowerPoint Presentation</vt:lpstr>
      <vt:lpstr>Methodology </vt:lpstr>
      <vt:lpstr>Process</vt:lpstr>
      <vt:lpstr>Chart of Accounts</vt:lpstr>
      <vt:lpstr>Budget Starting Point</vt:lpstr>
      <vt:lpstr>Organization Budget Work</vt:lpstr>
      <vt:lpstr>Questions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jrb05007</dc:creator>
  <cp:lastModifiedBy>Anna Milot</cp:lastModifiedBy>
  <cp:revision>1724</cp:revision>
  <cp:lastPrinted>2019-08-20T19:58:23Z</cp:lastPrinted>
  <dcterms:created xsi:type="dcterms:W3CDTF">2007-07-26T17:44:35Z</dcterms:created>
  <dcterms:modified xsi:type="dcterms:W3CDTF">2019-09-16T15:39:01Z</dcterms:modified>
</cp:coreProperties>
</file>